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6" r:id="rId7"/>
    <p:sldId id="260" r:id="rId8"/>
    <p:sldId id="261" r:id="rId9"/>
    <p:sldId id="262" r:id="rId10"/>
    <p:sldId id="263" r:id="rId11"/>
    <p:sldId id="264" r:id="rId12"/>
  </p:sldIdLst>
  <p:sldSz cx="9144000" cy="6858000" type="screen4x3"/>
  <p:notesSz cx="6888163" cy="100203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5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951682E-AB21-4018-AFED-671C697C104B}" type="datetimeFigureOut">
              <a:rPr lang="ru-RU"/>
              <a:pPr>
                <a:defRPr/>
              </a:pPr>
              <a:t>02.04.2019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9BFBFE-B89D-4CD3-9906-642DF3ECE11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EB61F2F-36E6-4335-824F-4EF345571221}" type="datetimeFigureOut">
              <a:rPr lang="ru-RU"/>
              <a:pPr>
                <a:defRPr/>
              </a:pPr>
              <a:t>02.04.2019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3A20185-1D6E-4D86-B125-D7823EA49BFD}"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DA8520B-398B-4E6A-8647-529A60AD22F4}" type="datetimeFigureOut">
              <a:rPr lang="ru-RU"/>
              <a:pPr>
                <a:defRPr/>
              </a:pPr>
              <a:t>02.04.2019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5798C9D-610F-4ABF-83B9-2EDCE51E318B}"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4648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4648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3"/>
          <p:cNvSpPr>
            <a:spLocks noGrp="1"/>
          </p:cNvSpPr>
          <p:nvPr>
            <p:ph type="dt" sz="half" idx="10"/>
          </p:nvPr>
        </p:nvSpPr>
        <p:spPr/>
        <p:txBody>
          <a:bodyPr/>
          <a:lstStyle>
            <a:lvl1pPr>
              <a:defRPr/>
            </a:lvl1pPr>
          </a:lstStyle>
          <a:p>
            <a:pPr>
              <a:defRPr/>
            </a:pPr>
            <a:fld id="{3035861D-861F-4D0A-9F81-47B77961F97D}" type="datetimeFigureOut">
              <a:rPr lang="ru-RU"/>
              <a:pPr>
                <a:defRPr/>
              </a:pPr>
              <a:t>02.04.2019</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CAE86085-DA3E-4D79-B3B5-88DAF57FA9B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F580B24-77AD-49DC-BFD0-6AD5D5211596}" type="datetimeFigureOut">
              <a:rPr lang="ru-RU"/>
              <a:pPr>
                <a:defRPr/>
              </a:pPr>
              <a:t>02.04.2019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BD67F87-91CF-479D-BC42-99A3376E116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7BE60FE-4653-4BC5-B2C5-9D76075A6ED5}" type="datetimeFigureOut">
              <a:rPr lang="ru-RU"/>
              <a:pPr>
                <a:defRPr/>
              </a:pPr>
              <a:t>02.04.2019</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3DD775D-5BEF-4A9C-8EA9-537AE79DCA3A}"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B5BE40B-506E-4D8F-8727-F83C0FC003D2}" type="datetimeFigureOut">
              <a:rPr lang="ru-RU"/>
              <a:pPr>
                <a:defRPr/>
              </a:pPr>
              <a:t>02.04.2019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538C6F6-CFAE-4EF0-A57C-3B22346B2C9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CB1FA94-FF93-4327-86B4-D01034BA4C37}" type="datetimeFigureOut">
              <a:rPr lang="ru-RU"/>
              <a:pPr>
                <a:defRPr/>
              </a:pPr>
              <a:t>02.04.2019</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716EC92-1A41-42E5-BF74-9553F555790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E3EBE55C-1DC6-4E39-B263-AB9EE8A67344}" type="datetimeFigureOut">
              <a:rPr lang="ru-RU"/>
              <a:pPr>
                <a:defRPr/>
              </a:pPr>
              <a:t>02.04.2019</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F8BDAFA5-2A3E-41DA-8B1E-78F14208D17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E1866DF9-A39C-4822-9ADC-CCC56C5A9571}" type="datetimeFigureOut">
              <a:rPr lang="ru-RU"/>
              <a:pPr>
                <a:defRPr/>
              </a:pPr>
              <a:t>02.04.2019</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08C99108-9BD6-41E6-ACF6-2239E8C8E501}"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13E6B9E-DB0E-4B25-BDD1-B97A455B13C6}" type="datetimeFigureOut">
              <a:rPr lang="ru-RU"/>
              <a:pPr>
                <a:defRPr/>
              </a:pPr>
              <a:t>02.04.2019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8D2F2F5-7F85-4B33-B34B-E06D9EC18684}"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C25C837-B4E9-4A2C-8F24-AA03C218C154}" type="datetimeFigureOut">
              <a:rPr lang="ru-RU"/>
              <a:pPr>
                <a:defRPr/>
              </a:pPr>
              <a:t>02.04.2019</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886F154-3BA6-4376-9205-8942A2D8ACC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C1FAEA9-D67A-4018-97FE-7EC776F13ABB}" type="datetimeFigureOut">
              <a:rPr lang="ru-RU"/>
              <a:pPr>
                <a:defRPr/>
              </a:pPr>
              <a:t>02.04.2019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C5F9C6A-0408-4A7C-89C2-2FBCB81A699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lfina28@mail.ru"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ctrTitle"/>
          </p:nvPr>
        </p:nvSpPr>
        <p:spPr/>
        <p:txBody>
          <a:bodyPr/>
          <a:lstStyle/>
          <a:p>
            <a:pPr eaLnBrk="1" hangingPunct="1"/>
            <a:endParaRPr lang="ru-RU" smtClean="0"/>
          </a:p>
        </p:txBody>
      </p:sp>
      <p:sp>
        <p:nvSpPr>
          <p:cNvPr id="3" name="Подзаголовок 2"/>
          <p:cNvSpPr>
            <a:spLocks noGrp="1"/>
          </p:cNvSpPr>
          <p:nvPr>
            <p:ph type="subTitle" idx="1"/>
          </p:nvPr>
        </p:nvSpPr>
        <p:spPr/>
        <p:txBody>
          <a:bodyPr rtlCol="0">
            <a:normAutofit/>
          </a:bodyPr>
          <a:lstStyle/>
          <a:p>
            <a:pPr eaLnBrk="1" fontAlgn="auto" hangingPunct="1">
              <a:spcAft>
                <a:spcPts val="0"/>
              </a:spcAft>
              <a:buFont typeface="Arial" panose="020B0604020202020204" pitchFamily="34" charset="0"/>
              <a:buNone/>
              <a:defRPr/>
            </a:pPr>
            <a:endParaRPr lang="ru-RU" dirty="0"/>
          </a:p>
        </p:txBody>
      </p:sp>
      <p:pic>
        <p:nvPicPr>
          <p:cNvPr id="14339" name="Picture 2" descr="C:\Users\Алсу\Desktop\пдд\0001-001-.png"/>
          <p:cNvPicPr>
            <a:picLocks noChangeAspect="1" noChangeArrowheads="1"/>
          </p:cNvPicPr>
          <p:nvPr/>
        </p:nvPicPr>
        <p:blipFill>
          <a:blip r:embed="rId2"/>
          <a:srcRect/>
          <a:stretch>
            <a:fillRect/>
          </a:stretch>
        </p:blipFill>
        <p:spPr bwMode="auto">
          <a:xfrm>
            <a:off x="-828675" y="-603250"/>
            <a:ext cx="10801350" cy="8096250"/>
          </a:xfrm>
          <a:prstGeom prst="rect">
            <a:avLst/>
          </a:prstGeom>
          <a:noFill/>
          <a:ln w="9525">
            <a:noFill/>
            <a:miter lim="800000"/>
            <a:headEnd/>
            <a:tailEnd/>
          </a:ln>
        </p:spPr>
      </p:pic>
      <p:sp>
        <p:nvSpPr>
          <p:cNvPr id="4" name="Овал 3"/>
          <p:cNvSpPr/>
          <p:nvPr/>
        </p:nvSpPr>
        <p:spPr>
          <a:xfrm>
            <a:off x="468313" y="527050"/>
            <a:ext cx="7199312" cy="17494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latin typeface="Times New Roman" panose="02020603050405020304" pitchFamily="18" charset="0"/>
                <a:cs typeface="Times New Roman" panose="02020603050405020304" pitchFamily="18" charset="0"/>
              </a:rPr>
              <a:t>Татарстан </a:t>
            </a:r>
            <a:r>
              <a:rPr lang="ru-RU" sz="2000" b="1" dirty="0" err="1">
                <a:latin typeface="Times New Roman" panose="02020603050405020304" pitchFamily="18" charset="0"/>
                <a:cs typeface="Times New Roman" panose="02020603050405020304" pitchFamily="18" charset="0"/>
              </a:rPr>
              <a:t>Республикасы</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Биектау</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муниципаль</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районыны</a:t>
            </a:r>
            <a:r>
              <a:rPr lang="tt-RU" sz="2000" b="1" dirty="0">
                <a:latin typeface="Times New Roman" panose="02020603050405020304" pitchFamily="18" charset="0"/>
                <a:cs typeface="Times New Roman" panose="02020603050405020304" pitchFamily="18" charset="0"/>
              </a:rPr>
              <a:t>ң </a:t>
            </a:r>
            <a:r>
              <a:rPr lang="ru-RU" sz="2000" b="1" dirty="0">
                <a:latin typeface="Times New Roman" panose="02020603050405020304" pitchFamily="18" charset="0"/>
                <a:cs typeface="Times New Roman" panose="02020603050405020304" pitchFamily="18" charset="0"/>
              </a:rPr>
              <a:t>МБМББУ</a:t>
            </a:r>
            <a:r>
              <a:rPr lang="tt-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Ямаширм</a:t>
            </a:r>
            <a:r>
              <a:rPr lang="tt-RU" sz="2000" b="1" dirty="0">
                <a:latin typeface="Times New Roman" panose="02020603050405020304" pitchFamily="18" charset="0"/>
                <a:cs typeface="Times New Roman" panose="02020603050405020304" pitchFamily="18" charset="0"/>
              </a:rPr>
              <a:t>ә “Йолдыз” балалар бакчасының ВИЗИТ КАРТОЧКАСЫ</a:t>
            </a:r>
            <a:endParaRPr lang="ru-RU" sz="2000" dirty="0">
              <a:latin typeface="Times New Roman" panose="02020603050405020304" pitchFamily="18" charset="0"/>
              <a:cs typeface="Times New Roman" panose="02020603050405020304" pitchFamily="18" charset="0"/>
            </a:endParaRPr>
          </a:p>
        </p:txBody>
      </p:sp>
      <p:sp>
        <p:nvSpPr>
          <p:cNvPr id="5" name="Овал 4"/>
          <p:cNvSpPr/>
          <p:nvPr/>
        </p:nvSpPr>
        <p:spPr>
          <a:xfrm>
            <a:off x="1155700" y="2276475"/>
            <a:ext cx="7200900" cy="189071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b="1">
                <a:solidFill>
                  <a:srgbClr val="0D0D0D"/>
                </a:solidFill>
                <a:latin typeface="Times New Roman" pitchFamily="18" charset="0"/>
                <a:cs typeface="Times New Roman" pitchFamily="18" charset="0"/>
              </a:rPr>
              <a:t> Биектау районы, Ямаширмә авылы, Совет урамы, 2 а йортында урнашкан</a:t>
            </a:r>
          </a:p>
          <a:p>
            <a:pPr algn="ctr">
              <a:defRPr/>
            </a:pPr>
            <a:r>
              <a:rPr lang="ru-RU" sz="2000" b="1">
                <a:solidFill>
                  <a:srgbClr val="0D0D0D"/>
                </a:solidFill>
                <a:latin typeface="Times New Roman" pitchFamily="18" charset="0"/>
                <a:cs typeface="Times New Roman" pitchFamily="18" charset="0"/>
              </a:rPr>
              <a:t>Элетрон адрес: </a:t>
            </a:r>
            <a:r>
              <a:rPr lang="en-US" sz="2000" b="1">
                <a:solidFill>
                  <a:srgbClr val="0D0D0D"/>
                </a:solidFill>
                <a:latin typeface="Times New Roman" pitchFamily="18" charset="0"/>
                <a:cs typeface="Times New Roman" pitchFamily="18" charset="0"/>
                <a:hlinkClick r:id="rId3"/>
              </a:rPr>
              <a:t>alfina28@mail.ru</a:t>
            </a:r>
            <a:endParaRPr lang="en-US" sz="2000" b="1">
              <a:solidFill>
                <a:srgbClr val="0D0D0D"/>
              </a:solidFill>
              <a:latin typeface="Times New Roman" pitchFamily="18" charset="0"/>
              <a:cs typeface="Times New Roman" pitchFamily="18" charset="0"/>
            </a:endParaRPr>
          </a:p>
          <a:p>
            <a:pPr algn="ctr">
              <a:defRPr/>
            </a:pPr>
            <a:r>
              <a:rPr lang="ru-RU" sz="2000" b="1">
                <a:solidFill>
                  <a:srgbClr val="0D0D0D"/>
                </a:solidFill>
                <a:latin typeface="Times New Roman" pitchFamily="18" charset="0"/>
                <a:cs typeface="Times New Roman" pitchFamily="18" charset="0"/>
              </a:rPr>
              <a:t>Телефон/факс: 8 (84365) 3-29-67</a:t>
            </a:r>
          </a:p>
        </p:txBody>
      </p:sp>
      <p:sp>
        <p:nvSpPr>
          <p:cNvPr id="7" name="Овал 6"/>
          <p:cNvSpPr/>
          <p:nvPr/>
        </p:nvSpPr>
        <p:spPr>
          <a:xfrm>
            <a:off x="1692275" y="4221163"/>
            <a:ext cx="7200900" cy="180022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t-RU" sz="2000" b="1">
                <a:solidFill>
                  <a:srgbClr val="0D0D0D"/>
                </a:solidFill>
                <a:latin typeface="Times New Roman" pitchFamily="18" charset="0"/>
                <a:cs typeface="Times New Roman" pitchFamily="18" charset="0"/>
              </a:rPr>
              <a:t>Безнең балалар бакчасында 4 төркем эшли, 86 бала тәрбияүдә - 1 мөдир, 6 тәрбияче, 1 музыка җитәкесе, 1 өлкән шәфкат</a:t>
            </a:r>
            <a:r>
              <a:rPr lang="ru-RU" sz="2000" b="1">
                <a:solidFill>
                  <a:srgbClr val="0D0D0D"/>
                </a:solidFill>
                <a:latin typeface="Times New Roman" pitchFamily="18" charset="0"/>
                <a:cs typeface="Times New Roman" pitchFamily="18" charset="0"/>
              </a:rPr>
              <a:t>ъ</a:t>
            </a:r>
            <a:r>
              <a:rPr lang="tt-RU" sz="2000" b="1">
                <a:solidFill>
                  <a:srgbClr val="0D0D0D"/>
                </a:solidFill>
                <a:latin typeface="Times New Roman" pitchFamily="18" charset="0"/>
                <a:cs typeface="Times New Roman" pitchFamily="18" charset="0"/>
              </a:rPr>
              <a:t> тушашы, 10 хезмәткәр  катнаша</a:t>
            </a:r>
            <a:endParaRPr lang="ru-RU" sz="2000" b="1">
              <a:solidFill>
                <a:srgbClr val="0D0D0D"/>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p:txBody>
          <a:bodyPr/>
          <a:lstStyle/>
          <a:p>
            <a:pPr eaLnBrk="1" hangingPunct="1"/>
            <a:endParaRPr lang="ru-RU" smtClean="0"/>
          </a:p>
        </p:txBody>
      </p:sp>
      <p:sp>
        <p:nvSpPr>
          <p:cNvPr id="26626" name="Объект 2"/>
          <p:cNvSpPr>
            <a:spLocks noGrp="1"/>
          </p:cNvSpPr>
          <p:nvPr>
            <p:ph idx="1"/>
          </p:nvPr>
        </p:nvSpPr>
        <p:spPr/>
        <p:txBody>
          <a:bodyPr/>
          <a:lstStyle/>
          <a:p>
            <a:pPr eaLnBrk="1" hangingPunct="1"/>
            <a:endParaRPr lang="ru-RU" smtClean="0"/>
          </a:p>
        </p:txBody>
      </p:sp>
      <p:pic>
        <p:nvPicPr>
          <p:cNvPr id="26627" name="Picture 2" descr="C:\Users\Алсу\Desktop\пдд\0001-001-.png"/>
          <p:cNvPicPr>
            <a:picLocks noChangeAspect="1" noChangeArrowheads="1"/>
          </p:cNvPicPr>
          <p:nvPr/>
        </p:nvPicPr>
        <p:blipFill>
          <a:blip r:embed="rId2"/>
          <a:srcRect/>
          <a:stretch>
            <a:fillRect/>
          </a:stretch>
        </p:blipFill>
        <p:spPr bwMode="auto">
          <a:xfrm>
            <a:off x="-828675" y="-619125"/>
            <a:ext cx="10801350" cy="8096250"/>
          </a:xfrm>
          <a:prstGeom prst="rect">
            <a:avLst/>
          </a:prstGeom>
          <a:noFill/>
          <a:ln w="9525">
            <a:noFill/>
            <a:miter lim="800000"/>
            <a:headEnd/>
            <a:tailEnd/>
          </a:ln>
        </p:spPr>
      </p:pic>
      <p:sp>
        <p:nvSpPr>
          <p:cNvPr id="26628" name="Прямоугольник 4"/>
          <p:cNvSpPr>
            <a:spLocks noChangeArrowheads="1"/>
          </p:cNvSpPr>
          <p:nvPr/>
        </p:nvSpPr>
        <p:spPr bwMode="auto">
          <a:xfrm>
            <a:off x="971550" y="363538"/>
            <a:ext cx="6696075" cy="923925"/>
          </a:xfrm>
          <a:prstGeom prst="rect">
            <a:avLst/>
          </a:prstGeom>
          <a:noFill/>
          <a:ln w="9525">
            <a:noFill/>
            <a:miter lim="800000"/>
            <a:headEnd/>
            <a:tailEnd/>
          </a:ln>
        </p:spPr>
        <p:txBody>
          <a:bodyPr>
            <a:spAutoFit/>
          </a:bodyPr>
          <a:lstStyle/>
          <a:p>
            <a:pPr indent="457200"/>
            <a:r>
              <a:rPr lang="tt-RU" b="1">
                <a:latin typeface="Times New Roman" pitchFamily="18" charset="0"/>
                <a:cs typeface="Times New Roman" pitchFamily="18" charset="0"/>
              </a:rPr>
              <a:t>Юл йөрү иминлеге кагыйдәләре буенча эшчәнлек вакытында балалар элек туплаган белемнәре белән уртаклашалар һәм яңа белемнәр алалар.</a:t>
            </a:r>
            <a:endParaRPr lang="ru-RU">
              <a:latin typeface="Calibri" pitchFamily="34" charset="0"/>
            </a:endParaRPr>
          </a:p>
        </p:txBody>
      </p:sp>
      <p:pic>
        <p:nvPicPr>
          <p:cNvPr id="26629" name="Picture 3" descr="C:\Users\Алсу\фотолар\фото пдд и нов год 18\IMG-20170710-WA0040.jpg"/>
          <p:cNvPicPr>
            <a:picLocks noChangeAspect="1" noChangeArrowheads="1"/>
          </p:cNvPicPr>
          <p:nvPr/>
        </p:nvPicPr>
        <p:blipFill>
          <a:blip r:embed="rId3"/>
          <a:srcRect/>
          <a:stretch>
            <a:fillRect/>
          </a:stretch>
        </p:blipFill>
        <p:spPr bwMode="auto">
          <a:xfrm>
            <a:off x="503238" y="1314450"/>
            <a:ext cx="3348037" cy="2511425"/>
          </a:xfrm>
          <a:prstGeom prst="rect">
            <a:avLst/>
          </a:prstGeom>
          <a:noFill/>
          <a:ln w="9525">
            <a:noFill/>
            <a:miter lim="800000"/>
            <a:headEnd/>
            <a:tailEnd/>
          </a:ln>
        </p:spPr>
      </p:pic>
      <p:pic>
        <p:nvPicPr>
          <p:cNvPr id="26630" name="Picture 4"/>
          <p:cNvPicPr>
            <a:picLocks noChangeAspect="1" noChangeArrowheads="1"/>
          </p:cNvPicPr>
          <p:nvPr/>
        </p:nvPicPr>
        <p:blipFill>
          <a:blip r:embed="rId4"/>
          <a:srcRect/>
          <a:stretch>
            <a:fillRect/>
          </a:stretch>
        </p:blipFill>
        <p:spPr bwMode="auto">
          <a:xfrm>
            <a:off x="4116388" y="1314450"/>
            <a:ext cx="3313112" cy="2274888"/>
          </a:xfrm>
          <a:prstGeom prst="rect">
            <a:avLst/>
          </a:prstGeom>
          <a:noFill/>
          <a:ln w="9525">
            <a:noFill/>
            <a:miter lim="800000"/>
            <a:headEnd/>
            <a:tailEnd/>
          </a:ln>
        </p:spPr>
      </p:pic>
      <p:pic>
        <p:nvPicPr>
          <p:cNvPr id="26631" name="Picture 5" descr="C:\Users\Алсу\фотолар\фото пдд и нов год 18\IMG-20180208-WA0116.jpg"/>
          <p:cNvPicPr>
            <a:picLocks noChangeAspect="1" noChangeArrowheads="1"/>
          </p:cNvPicPr>
          <p:nvPr/>
        </p:nvPicPr>
        <p:blipFill>
          <a:blip r:embed="rId5"/>
          <a:srcRect/>
          <a:stretch>
            <a:fillRect/>
          </a:stretch>
        </p:blipFill>
        <p:spPr bwMode="auto">
          <a:xfrm>
            <a:off x="4929188" y="3946525"/>
            <a:ext cx="3636962" cy="2047875"/>
          </a:xfrm>
          <a:prstGeom prst="rect">
            <a:avLst/>
          </a:prstGeom>
          <a:noFill/>
          <a:ln w="9525">
            <a:noFill/>
            <a:miter lim="800000"/>
            <a:headEnd/>
            <a:tailEnd/>
          </a:ln>
        </p:spPr>
      </p:pic>
      <p:pic>
        <p:nvPicPr>
          <p:cNvPr id="26632" name="Picture 6" descr="C:\Users\Алсу\фотолар\фото пдд и нов год 18\IMG-20180208-WA0163.jpg"/>
          <p:cNvPicPr>
            <a:picLocks noChangeAspect="1" noChangeArrowheads="1"/>
          </p:cNvPicPr>
          <p:nvPr/>
        </p:nvPicPr>
        <p:blipFill>
          <a:blip r:embed="rId6"/>
          <a:srcRect/>
          <a:stretch>
            <a:fillRect/>
          </a:stretch>
        </p:blipFill>
        <p:spPr bwMode="auto">
          <a:xfrm>
            <a:off x="1547813" y="3878263"/>
            <a:ext cx="3371850" cy="189865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p:txBody>
          <a:bodyPr/>
          <a:lstStyle/>
          <a:p>
            <a:pPr eaLnBrk="1" hangingPunct="1"/>
            <a:endParaRPr lang="ru-RU" smtClean="0"/>
          </a:p>
        </p:txBody>
      </p:sp>
      <p:sp>
        <p:nvSpPr>
          <p:cNvPr id="27650" name="Объект 2"/>
          <p:cNvSpPr>
            <a:spLocks noGrp="1"/>
          </p:cNvSpPr>
          <p:nvPr>
            <p:ph idx="1"/>
          </p:nvPr>
        </p:nvSpPr>
        <p:spPr/>
        <p:txBody>
          <a:bodyPr/>
          <a:lstStyle/>
          <a:p>
            <a:pPr eaLnBrk="1" hangingPunct="1"/>
            <a:endParaRPr lang="ru-RU" smtClean="0"/>
          </a:p>
        </p:txBody>
      </p:sp>
      <p:pic>
        <p:nvPicPr>
          <p:cNvPr id="27651" name="Picture 2" descr="C:\Users\Алсу\Desktop\пдд\0001-001-.png"/>
          <p:cNvPicPr>
            <a:picLocks noChangeAspect="1" noChangeArrowheads="1"/>
          </p:cNvPicPr>
          <p:nvPr/>
        </p:nvPicPr>
        <p:blipFill>
          <a:blip r:embed="rId2"/>
          <a:srcRect/>
          <a:stretch>
            <a:fillRect/>
          </a:stretch>
        </p:blipFill>
        <p:spPr bwMode="auto">
          <a:xfrm>
            <a:off x="-828675" y="-619125"/>
            <a:ext cx="10801350" cy="8096250"/>
          </a:xfrm>
          <a:prstGeom prst="rect">
            <a:avLst/>
          </a:prstGeom>
          <a:noFill/>
          <a:ln w="9525">
            <a:noFill/>
            <a:miter lim="800000"/>
            <a:headEnd/>
            <a:tailEnd/>
          </a:ln>
        </p:spPr>
      </p:pic>
      <p:sp>
        <p:nvSpPr>
          <p:cNvPr id="27652" name="Прямоугольник 4"/>
          <p:cNvSpPr>
            <a:spLocks noChangeArrowheads="1"/>
          </p:cNvSpPr>
          <p:nvPr/>
        </p:nvSpPr>
        <p:spPr bwMode="auto">
          <a:xfrm>
            <a:off x="755650" y="333375"/>
            <a:ext cx="7200900" cy="2554288"/>
          </a:xfrm>
          <a:prstGeom prst="rect">
            <a:avLst/>
          </a:prstGeom>
          <a:noFill/>
          <a:ln w="9525">
            <a:noFill/>
            <a:miter lim="800000"/>
            <a:headEnd/>
            <a:tailEnd/>
          </a:ln>
        </p:spPr>
        <p:txBody>
          <a:bodyPr>
            <a:spAutoFit/>
          </a:bodyPr>
          <a:lstStyle/>
          <a:p>
            <a:r>
              <a:rPr lang="ru-RU" altLang="ru-RU" sz="2000" b="1">
                <a:latin typeface="Times New Roman" pitchFamily="18" charset="0"/>
                <a:cs typeface="Times New Roman" pitchFamily="18" charset="0"/>
              </a:rPr>
              <a:t>         Балалар белән эш КВН, викторина, ситуатив әңгәмә, уен-күнегүе, максатчан экскурция формаларында бара һәм балалар пространствода ориентлашу, юл билгеләрен куллана белүне ныгыталар.</a:t>
            </a:r>
          </a:p>
          <a:p>
            <a:r>
              <a:rPr lang="ru-RU" altLang="ru-RU" sz="2000" b="1">
                <a:latin typeface="Times New Roman" pitchFamily="18" charset="0"/>
                <a:cs typeface="Times New Roman" pitchFamily="18" charset="0"/>
              </a:rPr>
              <a:t>         Балаларнын белемн</a:t>
            </a:r>
            <a:r>
              <a:rPr lang="tt-RU" altLang="ru-RU" sz="2000" b="1">
                <a:latin typeface="Times New Roman" pitchFamily="18" charset="0"/>
                <a:cs typeface="Times New Roman" pitchFamily="18" charset="0"/>
              </a:rPr>
              <a:t>әрен үстерүдә һәм ныгытуда әти-әнинең дә роле бик зур. Шунлыктан әти-әниләр өчен белешмәлекләр, анкеталар, концультацияләр, күчмә папкалар һәрдаим яңартылып торыла. </a:t>
            </a:r>
            <a:endParaRPr lang="ru-RU" altLang="ru-RU" sz="2000" b="1">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title"/>
          </p:nvPr>
        </p:nvSpPr>
        <p:spPr/>
        <p:txBody>
          <a:bodyPr/>
          <a:lstStyle/>
          <a:p>
            <a:pPr eaLnBrk="1" hangingPunct="1"/>
            <a:endParaRPr lang="ru-RU" smtClean="0"/>
          </a:p>
        </p:txBody>
      </p:sp>
      <p:sp>
        <p:nvSpPr>
          <p:cNvPr id="15362" name="Объект 2"/>
          <p:cNvSpPr>
            <a:spLocks noGrp="1"/>
          </p:cNvSpPr>
          <p:nvPr>
            <p:ph idx="1"/>
          </p:nvPr>
        </p:nvSpPr>
        <p:spPr/>
        <p:txBody>
          <a:bodyPr/>
          <a:lstStyle/>
          <a:p>
            <a:pPr eaLnBrk="1" hangingPunct="1"/>
            <a:endParaRPr lang="ru-RU" smtClean="0"/>
          </a:p>
        </p:txBody>
      </p:sp>
      <p:pic>
        <p:nvPicPr>
          <p:cNvPr id="15363" name="Picture 2" descr="C:\Users\Алсу\Desktop\пдд\0001-001-.png"/>
          <p:cNvPicPr>
            <a:picLocks noChangeAspect="1" noChangeArrowheads="1"/>
          </p:cNvPicPr>
          <p:nvPr/>
        </p:nvPicPr>
        <p:blipFill>
          <a:blip r:embed="rId2"/>
          <a:srcRect/>
          <a:stretch>
            <a:fillRect/>
          </a:stretch>
        </p:blipFill>
        <p:spPr bwMode="auto">
          <a:xfrm>
            <a:off x="-828675" y="-603250"/>
            <a:ext cx="10801350" cy="8096250"/>
          </a:xfrm>
          <a:prstGeom prst="rect">
            <a:avLst/>
          </a:prstGeom>
          <a:noFill/>
          <a:ln w="9525">
            <a:noFill/>
            <a:miter lim="800000"/>
            <a:headEnd/>
            <a:tailEnd/>
          </a:ln>
        </p:spPr>
      </p:pic>
      <p:sp>
        <p:nvSpPr>
          <p:cNvPr id="15364" name="Прямоугольник 3"/>
          <p:cNvSpPr>
            <a:spLocks noChangeArrowheads="1"/>
          </p:cNvSpPr>
          <p:nvPr/>
        </p:nvSpPr>
        <p:spPr bwMode="auto">
          <a:xfrm>
            <a:off x="323850" y="14288"/>
            <a:ext cx="8424863" cy="6026150"/>
          </a:xfrm>
          <a:prstGeom prst="rect">
            <a:avLst/>
          </a:prstGeom>
          <a:noFill/>
          <a:ln w="9525">
            <a:noFill/>
            <a:miter lim="800000"/>
            <a:headEnd/>
            <a:tailEnd/>
          </a:ln>
        </p:spPr>
        <p:txBody>
          <a:bodyPr>
            <a:spAutoFit/>
          </a:bodyPr>
          <a:lstStyle/>
          <a:p>
            <a:pPr indent="457200"/>
            <a:r>
              <a:rPr lang="ru-RU" sz="1200">
                <a:latin typeface="Times New Roman" pitchFamily="18" charset="0"/>
              </a:rPr>
              <a:t>Соңгы елларда республикабызда автотранспорт саны, юлларда машина хәрәкәте көннән-көн арта бара. Шуның нәтиҗәсендә балаларның юл-транспорт һәлакәтенә юлыгу куркынычы да көчәя. Ә бу исә, үз чиратында, балаларга мәктәпкәчә яшьтән үк юл йөрү куркынычсызлыгы кагыйдәләрен өйрәтү кирәклегенә басым ясый.Бала чакта алган белем һәм күнекмәләр яхшы үзләштерелә, тиз генә онытылмый, гомер буе саклана. Балаларга кечкенәдән үк "юл әлифбасын" өйрәтү, аларда юлда йөрү кагыйдәләрен формалаштыру - әти-әниләрнең, балалар бакчасы тәрбиячеләренең, барлык педагогларның изге бурычы. </a:t>
            </a:r>
            <a:endParaRPr lang="tt-RU" sz="1200">
              <a:latin typeface="Times New Roman" pitchFamily="18" charset="0"/>
            </a:endParaRPr>
          </a:p>
          <a:p>
            <a:pPr indent="457200"/>
            <a:r>
              <a:rPr lang="tt-RU" sz="1200">
                <a:latin typeface="Times New Roman" pitchFamily="18" charset="0"/>
              </a:rPr>
              <a:t>        Балаларны юл йөрү куркынычсызлыгы кагыйдәләренә өйрәтү өчен тәрбиячеләрнең өстәл китабы булып,  мәгариф һәм фән министрлыгы тарафыннан тәкъдим ителгән "Мәктәпкәчә яшьтәге балаларны юлларда үз-ләрен тоту кагыйдәләренә өйрәтү дәресләре циклы "китабын, "Обучение детей дошкольного возраста прави-лам безопасного поведения на дорогах" методик китаплары тора.</a:t>
            </a:r>
          </a:p>
          <a:p>
            <a:pPr indent="457200"/>
            <a:r>
              <a:rPr lang="tt-RU" sz="1200">
                <a:latin typeface="Times New Roman" pitchFamily="18" charset="0"/>
              </a:rPr>
              <a:t> </a:t>
            </a:r>
          </a:p>
          <a:p>
            <a:pPr indent="457200"/>
            <a:r>
              <a:rPr lang="tt-RU" sz="1200">
                <a:latin typeface="Times New Roman" pitchFamily="18" charset="0"/>
              </a:rPr>
              <a:t>     </a:t>
            </a:r>
          </a:p>
          <a:p>
            <a:pPr indent="457200"/>
            <a:endParaRPr lang="tt-RU" sz="1200">
              <a:latin typeface="Times New Roman" pitchFamily="18" charset="0"/>
            </a:endParaRPr>
          </a:p>
          <a:p>
            <a:pPr indent="457200"/>
            <a:endParaRPr lang="tt-RU" sz="1200">
              <a:latin typeface="Times New Roman" pitchFamily="18" charset="0"/>
            </a:endParaRPr>
          </a:p>
          <a:p>
            <a:pPr indent="457200"/>
            <a:endParaRPr lang="tt-RU" sz="1200">
              <a:latin typeface="Times New Roman" pitchFamily="18" charset="0"/>
            </a:endParaRPr>
          </a:p>
          <a:p>
            <a:pPr indent="457200"/>
            <a:endParaRPr lang="tt-RU" sz="1200">
              <a:latin typeface="Times New Roman" pitchFamily="18" charset="0"/>
            </a:endParaRPr>
          </a:p>
          <a:p>
            <a:pPr indent="457200"/>
            <a:endParaRPr lang="tt-RU" sz="1200">
              <a:latin typeface="Times New Roman" pitchFamily="18" charset="0"/>
            </a:endParaRPr>
          </a:p>
          <a:p>
            <a:pPr indent="457200"/>
            <a:endParaRPr lang="tt-RU" sz="1200">
              <a:latin typeface="Times New Roman" pitchFamily="18" charset="0"/>
            </a:endParaRPr>
          </a:p>
          <a:p>
            <a:pPr indent="457200" algn="ctr"/>
            <a:r>
              <a:rPr lang="tt-RU" sz="1200">
                <a:latin typeface="Times New Roman" pitchFamily="18" charset="0"/>
              </a:rPr>
              <a:t>Эшебезне башлап җибәргәндә үз алдыбызга түбәндәге максатларны куйдык:</a:t>
            </a:r>
          </a:p>
          <a:p>
            <a:pPr indent="457200" algn="ctr"/>
            <a:r>
              <a:rPr lang="tt-RU" sz="1200">
                <a:latin typeface="Times New Roman" pitchFamily="18" charset="0"/>
              </a:rPr>
              <a:t>   -балаларны юлда һәм урамда хәвефсез тоту кагыйдәләренә өйрәтү;</a:t>
            </a:r>
          </a:p>
          <a:p>
            <a:pPr indent="457200" algn="ctr"/>
            <a:r>
              <a:rPr lang="tt-RU" sz="1200">
                <a:latin typeface="Times New Roman" pitchFamily="18" charset="0"/>
              </a:rPr>
              <a:t>       -юл йөрү куркынычсызлыгы кагыйдәләрен белү дәрәҗәсен күтәреп балаларның юл-транспорт һәлакәтенә юлыгу куркынычын киметү;</a:t>
            </a:r>
          </a:p>
          <a:p>
            <a:pPr indent="457200" algn="ctr"/>
            <a:r>
              <a:rPr lang="tt-RU" sz="1200">
                <a:latin typeface="Times New Roman" pitchFamily="18" charset="0"/>
              </a:rPr>
              <a:t>                   -юлда, урамда, җәмәгать транспортында үз-үзеңне тоту кагыйдәләре белән таныштыру, әдәплелек күнекмәләре булдыру;</a:t>
            </a:r>
          </a:p>
          <a:p>
            <a:pPr indent="457200" algn="ctr"/>
            <a:r>
              <a:rPr lang="tt-RU" sz="1200">
                <a:latin typeface="Times New Roman" pitchFamily="18" charset="0"/>
              </a:rPr>
              <a:t>                      -балаларның сөйләмен, сүзлек запасын юл йөрү кагыйдәләренә кагылышлы яңа сүзләр, терминнар белән баету;</a:t>
            </a:r>
          </a:p>
          <a:p>
            <a:pPr indent="457200" algn="ctr"/>
            <a:r>
              <a:rPr lang="tt-RU" sz="1200">
                <a:latin typeface="Times New Roman" pitchFamily="18" charset="0"/>
              </a:rPr>
              <a:t>                  -юл хәрәкәтендә катнашучылар буларак балаларның тирә-юнь турында гомүми мәгълүматлыгын булдыру;</a:t>
            </a:r>
          </a:p>
          <a:p>
            <a:pPr indent="457200" algn="ctr"/>
            <a:r>
              <a:rPr lang="tt-RU" sz="1200">
                <a:latin typeface="Times New Roman" pitchFamily="18" charset="0"/>
              </a:rPr>
              <a:t>                      -юл йөрү кагыйдәләрен үзләштергәндә баланы тыңлаучы гына түгел, ә күзәтүче, нәтиҗә ясаучы итеп катнаштыру;</a:t>
            </a:r>
          </a:p>
          <a:p>
            <a:pPr indent="457200" algn="ctr"/>
            <a:r>
              <a:rPr lang="tt-RU" sz="1200">
                <a:latin typeface="Times New Roman" pitchFamily="18" charset="0"/>
              </a:rPr>
              <a:t>                   Балаларны юл йөрү куркынычсызлыгы кагыйдәләренә өйрәтү буенча укыту планнары һәм программага нигезләнеп балаларның психологик һәм яшь үзенчәлекләре истә тотып перспектив планнар төзелде.</a:t>
            </a:r>
            <a:r>
              <a:rPr lang="tt-RU"/>
              <a:t> </a:t>
            </a:r>
            <a:endParaRPr lang="ru-RU"/>
          </a:p>
        </p:txBody>
      </p:sp>
      <p:pic>
        <p:nvPicPr>
          <p:cNvPr id="15365" name="Picture 7"/>
          <p:cNvPicPr>
            <a:picLocks noChangeAspect="1" noChangeArrowheads="1"/>
          </p:cNvPicPr>
          <p:nvPr/>
        </p:nvPicPr>
        <p:blipFill>
          <a:blip r:embed="rId3"/>
          <a:srcRect/>
          <a:stretch>
            <a:fillRect/>
          </a:stretch>
        </p:blipFill>
        <p:spPr bwMode="auto">
          <a:xfrm>
            <a:off x="1763713" y="1989138"/>
            <a:ext cx="1368425" cy="1228725"/>
          </a:xfrm>
          <a:prstGeom prst="rect">
            <a:avLst/>
          </a:prstGeom>
          <a:noFill/>
          <a:ln w="9525">
            <a:noFill/>
            <a:miter lim="800000"/>
            <a:headEnd/>
            <a:tailEnd/>
          </a:ln>
        </p:spPr>
      </p:pic>
      <p:pic>
        <p:nvPicPr>
          <p:cNvPr id="15366" name="Picture 8"/>
          <p:cNvPicPr>
            <a:picLocks noChangeAspect="1" noChangeArrowheads="1"/>
          </p:cNvPicPr>
          <p:nvPr/>
        </p:nvPicPr>
        <p:blipFill>
          <a:blip r:embed="rId4"/>
          <a:srcRect/>
          <a:stretch>
            <a:fillRect/>
          </a:stretch>
        </p:blipFill>
        <p:spPr bwMode="auto">
          <a:xfrm>
            <a:off x="4646613" y="1916113"/>
            <a:ext cx="923925" cy="129698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p:txBody>
          <a:bodyPr/>
          <a:lstStyle/>
          <a:p>
            <a:pPr eaLnBrk="1" hangingPunct="1"/>
            <a:endParaRPr lang="ru-RU" smtClean="0"/>
          </a:p>
        </p:txBody>
      </p:sp>
      <p:sp>
        <p:nvSpPr>
          <p:cNvPr id="19458" name="Объект 2"/>
          <p:cNvSpPr>
            <a:spLocks noGrp="1"/>
          </p:cNvSpPr>
          <p:nvPr>
            <p:ph idx="1"/>
          </p:nvPr>
        </p:nvSpPr>
        <p:spPr/>
        <p:txBody>
          <a:bodyPr/>
          <a:lstStyle/>
          <a:p>
            <a:pPr eaLnBrk="1" hangingPunct="1"/>
            <a:endParaRPr lang="ru-RU" smtClean="0"/>
          </a:p>
        </p:txBody>
      </p:sp>
      <p:pic>
        <p:nvPicPr>
          <p:cNvPr id="19459" name="Picture 3" descr="C:\Users\Алсу\Desktop\пдд\0001-001-.png"/>
          <p:cNvPicPr>
            <a:picLocks noChangeAspect="1" noChangeArrowheads="1"/>
          </p:cNvPicPr>
          <p:nvPr/>
        </p:nvPicPr>
        <p:blipFill>
          <a:blip r:embed="rId2"/>
          <a:srcRect/>
          <a:stretch>
            <a:fillRect/>
          </a:stretch>
        </p:blipFill>
        <p:spPr bwMode="auto">
          <a:xfrm>
            <a:off x="-828675" y="-603250"/>
            <a:ext cx="10801350" cy="8096250"/>
          </a:xfrm>
          <a:prstGeom prst="rect">
            <a:avLst/>
          </a:prstGeom>
          <a:noFill/>
          <a:ln w="9525">
            <a:noFill/>
            <a:miter lim="800000"/>
            <a:headEnd/>
            <a:tailEnd/>
          </a:ln>
        </p:spPr>
      </p:pic>
      <p:sp>
        <p:nvSpPr>
          <p:cNvPr id="19460" name="Прямоугольник 7"/>
          <p:cNvSpPr>
            <a:spLocks noChangeArrowheads="1"/>
          </p:cNvSpPr>
          <p:nvPr/>
        </p:nvSpPr>
        <p:spPr bwMode="auto">
          <a:xfrm>
            <a:off x="323850" y="188913"/>
            <a:ext cx="8496300" cy="4748212"/>
          </a:xfrm>
          <a:prstGeom prst="rect">
            <a:avLst/>
          </a:prstGeom>
          <a:noFill/>
          <a:ln w="9525">
            <a:noFill/>
            <a:miter lim="800000"/>
            <a:headEnd/>
            <a:tailEnd/>
          </a:ln>
        </p:spPr>
        <p:txBody>
          <a:bodyPr>
            <a:spAutoFit/>
          </a:bodyPr>
          <a:lstStyle/>
          <a:p>
            <a:pPr indent="457200"/>
            <a:r>
              <a:rPr lang="ru-RU" sz="1200">
                <a:latin typeface="Times New Roman" pitchFamily="18" charset="0"/>
              </a:rPr>
              <a:t>        Балалар бакчасында юл йөрү иминлеге кагыйләдәрен өйрәтү өчен максус җиһазландырылган бүлмә бар. Монда юл билгеләре, урам макеты ясалган өстәл, светофор, транспорт төрләре макетлары, методик әсбаплар, китаплар, сюж</a:t>
            </a:r>
            <a:r>
              <a:rPr lang="tt-RU" sz="1200">
                <a:latin typeface="Times New Roman" pitchFamily="18" charset="0"/>
              </a:rPr>
              <a:t>етлы рәсемнәр, </a:t>
            </a:r>
            <a:r>
              <a:rPr lang="ru-RU" sz="1200">
                <a:latin typeface="Times New Roman" pitchFamily="18" charset="0"/>
              </a:rPr>
              <a:t>дидактик , итретактив уеннар, компьютерлар тупланган. </a:t>
            </a:r>
          </a:p>
          <a:p>
            <a:pPr indent="457200"/>
            <a:r>
              <a:rPr lang="ru-RU" sz="1200">
                <a:latin typeface="Times New Roman" pitchFamily="18" charset="0"/>
              </a:rPr>
              <a:t>Т</a:t>
            </a:r>
            <a:r>
              <a:rPr lang="tt-RU" sz="1200">
                <a:latin typeface="Times New Roman" pitchFamily="18" charset="0"/>
              </a:rPr>
              <a:t>өркемнәрдә ЮЙК почмаклары булдырылган.  Почмакларда шулай ук урам макеты, транспорт төрләре, дидактик  уеннар, китаплар, юл билгеләре (беренче кече я</a:t>
            </a:r>
            <a:r>
              <a:rPr lang="ru-RU" sz="1200">
                <a:latin typeface="Times New Roman" pitchFamily="18" charset="0"/>
              </a:rPr>
              <a:t>шь</a:t>
            </a:r>
            <a:r>
              <a:rPr lang="tt-RU" sz="1200">
                <a:latin typeface="Times New Roman" pitchFamily="18" charset="0"/>
              </a:rPr>
              <a:t>тәгеләр төркеменнән кала), светофор урын алган. Шулай ук почмакларда сюжетлы рольле уеннар өчен барлык кирәк-ярак булдырылган. </a:t>
            </a:r>
          </a:p>
          <a:p>
            <a:pPr indent="457200"/>
            <a:endParaRPr lang="tt-RU" sz="1200" b="1">
              <a:latin typeface="Times New Roman" pitchFamily="18" charset="0"/>
            </a:endParaRPr>
          </a:p>
          <a:p>
            <a:pPr indent="457200"/>
            <a:r>
              <a:rPr lang="tt-RU" sz="1200" b="1">
                <a:latin typeface="Times New Roman" pitchFamily="18" charset="0"/>
              </a:rPr>
              <a:t> </a:t>
            </a: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endParaRPr lang="tt-RU" sz="1200" b="1">
              <a:latin typeface="Times New Roman" pitchFamily="18" charset="0"/>
            </a:endParaRPr>
          </a:p>
          <a:p>
            <a:pPr indent="457200" algn="r"/>
            <a:r>
              <a:rPr lang="tt-RU" sz="1200">
                <a:latin typeface="Times New Roman" pitchFamily="18" charset="0"/>
              </a:rPr>
              <a:t>        Тәрбиячеләр көче белән «Җәяүленең юлны аркылы чыгу урыны» эшләнелде. Бу мәйданчык юл билгеләре, автобус, самокатлар, машиналар, рульләр, светофор белән тулыландылып, балаларга «Мин шофер», «Без пассажирлар», «Җәяүлеләр» сюжетлы рольле уеннар, “Үз төсенне тап” хәрәкәтле уеннар уйнап юл йөрү иминлеге кагыйдәләре турында белемнәрен тирәнәйтергә ярдәм итә.</a:t>
            </a:r>
            <a:r>
              <a:rPr lang="tt-RU"/>
              <a:t> </a:t>
            </a:r>
            <a:endParaRPr lang="ru-RU"/>
          </a:p>
        </p:txBody>
      </p:sp>
      <p:pic>
        <p:nvPicPr>
          <p:cNvPr id="19461" name="Picture 4" descr="E:\IMG-20171127-WA0015.jpg"/>
          <p:cNvPicPr>
            <a:picLocks noChangeAspect="1" noChangeArrowheads="1"/>
          </p:cNvPicPr>
          <p:nvPr/>
        </p:nvPicPr>
        <p:blipFill>
          <a:blip r:embed="rId3"/>
          <a:srcRect/>
          <a:stretch>
            <a:fillRect/>
          </a:stretch>
        </p:blipFill>
        <p:spPr bwMode="auto">
          <a:xfrm>
            <a:off x="5292725" y="1412875"/>
            <a:ext cx="1781175" cy="2376488"/>
          </a:xfrm>
          <a:prstGeom prst="rect">
            <a:avLst/>
          </a:prstGeom>
          <a:noFill/>
          <a:ln w="9525">
            <a:noFill/>
            <a:miter lim="800000"/>
            <a:headEnd/>
            <a:tailEnd/>
          </a:ln>
        </p:spPr>
      </p:pic>
      <p:pic>
        <p:nvPicPr>
          <p:cNvPr id="19462" name="Picture 5" descr="C:\Users\Алсу\фотолар\Camera 2\IMG_20180207_130859.jpg"/>
          <p:cNvPicPr>
            <a:picLocks noChangeAspect="1" noChangeArrowheads="1"/>
          </p:cNvPicPr>
          <p:nvPr/>
        </p:nvPicPr>
        <p:blipFill>
          <a:blip r:embed="rId4"/>
          <a:srcRect/>
          <a:stretch>
            <a:fillRect/>
          </a:stretch>
        </p:blipFill>
        <p:spPr bwMode="auto">
          <a:xfrm>
            <a:off x="1476375" y="1628775"/>
            <a:ext cx="2522538" cy="1890713"/>
          </a:xfrm>
          <a:prstGeom prst="rect">
            <a:avLst/>
          </a:prstGeom>
          <a:noFill/>
          <a:ln w="9525">
            <a:noFill/>
            <a:miter lim="800000"/>
            <a:headEnd/>
            <a:tailEnd/>
          </a:ln>
        </p:spPr>
      </p:pic>
      <p:pic>
        <p:nvPicPr>
          <p:cNvPr id="19463" name="Picture 8"/>
          <p:cNvPicPr>
            <a:picLocks noChangeAspect="1" noChangeArrowheads="1"/>
          </p:cNvPicPr>
          <p:nvPr/>
        </p:nvPicPr>
        <p:blipFill>
          <a:blip r:embed="rId5"/>
          <a:srcRect/>
          <a:stretch>
            <a:fillRect/>
          </a:stretch>
        </p:blipFill>
        <p:spPr bwMode="auto">
          <a:xfrm>
            <a:off x="3419475" y="4868863"/>
            <a:ext cx="3816350" cy="18732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pPr eaLnBrk="1" hangingPunct="1"/>
            <a:endParaRPr lang="ru-RU" smtClean="0"/>
          </a:p>
        </p:txBody>
      </p:sp>
      <p:sp>
        <p:nvSpPr>
          <p:cNvPr id="20482" name="Объект 2"/>
          <p:cNvSpPr>
            <a:spLocks noGrp="1"/>
          </p:cNvSpPr>
          <p:nvPr>
            <p:ph idx="1"/>
          </p:nvPr>
        </p:nvSpPr>
        <p:spPr/>
        <p:txBody>
          <a:bodyPr/>
          <a:lstStyle/>
          <a:p>
            <a:pPr eaLnBrk="1" hangingPunct="1"/>
            <a:endParaRPr lang="ru-RU" smtClean="0"/>
          </a:p>
        </p:txBody>
      </p:sp>
      <p:pic>
        <p:nvPicPr>
          <p:cNvPr id="20483" name="Picture 2" descr="C:\Users\Алсу\Desktop\пдд\0001-001-.png"/>
          <p:cNvPicPr>
            <a:picLocks noChangeAspect="1" noChangeArrowheads="1"/>
          </p:cNvPicPr>
          <p:nvPr/>
        </p:nvPicPr>
        <p:blipFill>
          <a:blip r:embed="rId2"/>
          <a:srcRect/>
          <a:stretch>
            <a:fillRect/>
          </a:stretch>
        </p:blipFill>
        <p:spPr bwMode="auto">
          <a:xfrm>
            <a:off x="-828675" y="-603250"/>
            <a:ext cx="10801350" cy="8096250"/>
          </a:xfrm>
          <a:prstGeom prst="rect">
            <a:avLst/>
          </a:prstGeom>
          <a:noFill/>
          <a:ln w="9525">
            <a:noFill/>
            <a:miter lim="800000"/>
            <a:headEnd/>
            <a:tailEnd/>
          </a:ln>
        </p:spPr>
      </p:pic>
      <p:sp>
        <p:nvSpPr>
          <p:cNvPr id="20484" name="Прямоугольник 5"/>
          <p:cNvSpPr>
            <a:spLocks noChangeArrowheads="1"/>
          </p:cNvSpPr>
          <p:nvPr/>
        </p:nvSpPr>
        <p:spPr bwMode="auto">
          <a:xfrm>
            <a:off x="611188" y="188913"/>
            <a:ext cx="7489825" cy="1476375"/>
          </a:xfrm>
          <a:prstGeom prst="rect">
            <a:avLst/>
          </a:prstGeom>
          <a:noFill/>
          <a:ln w="9525">
            <a:noFill/>
            <a:miter lim="800000"/>
            <a:headEnd/>
            <a:tailEnd/>
          </a:ln>
        </p:spPr>
        <p:txBody>
          <a:bodyPr>
            <a:spAutoFit/>
          </a:bodyPr>
          <a:lstStyle/>
          <a:p>
            <a:r>
              <a:rPr lang="ru-RU" altLang="ru-RU" b="1">
                <a:latin typeface="Times New Roman" pitchFamily="18" charset="0"/>
                <a:cs typeface="Times New Roman" pitchFamily="18" charset="0"/>
              </a:rPr>
              <a:t>          Балалар бакчасында юл йөрү кагыйдәләренә өйрәтү перспектив план буенча даими алып барыла. </a:t>
            </a:r>
          </a:p>
          <a:p>
            <a:r>
              <a:rPr lang="ru-RU" altLang="ru-RU" b="1">
                <a:latin typeface="Times New Roman" pitchFamily="18" charset="0"/>
                <a:cs typeface="Times New Roman" pitchFamily="18" charset="0"/>
              </a:rPr>
              <a:t>          Беренче кече яшь</a:t>
            </a:r>
            <a:r>
              <a:rPr lang="tt-RU" altLang="ru-RU" b="1">
                <a:latin typeface="Times New Roman" pitchFamily="18" charset="0"/>
                <a:cs typeface="Times New Roman" pitchFamily="18" charset="0"/>
              </a:rPr>
              <a:t>тәгеләр төркемендәге балаларны светофорның төп өч төсен (кызыл, сары, яшел) аерырга өйрәтә башласалар, калган төркемнәрдә эшчәлек  катлаулана. </a:t>
            </a:r>
            <a:endParaRPr lang="ru-RU" b="1">
              <a:latin typeface="Times New Roman" pitchFamily="18" charset="0"/>
              <a:cs typeface="Times New Roman" pitchFamily="18" charset="0"/>
            </a:endParaRPr>
          </a:p>
        </p:txBody>
      </p:sp>
      <p:pic>
        <p:nvPicPr>
          <p:cNvPr id="20485" name="Picture 2" descr="C:\Users\Алсу\Desktop\IMG-20180217-WA0013.jpg"/>
          <p:cNvPicPr>
            <a:picLocks noChangeAspect="1" noChangeArrowheads="1"/>
          </p:cNvPicPr>
          <p:nvPr/>
        </p:nvPicPr>
        <p:blipFill>
          <a:blip r:embed="rId3"/>
          <a:srcRect/>
          <a:stretch>
            <a:fillRect/>
          </a:stretch>
        </p:blipFill>
        <p:spPr bwMode="auto">
          <a:xfrm>
            <a:off x="468313" y="1665288"/>
            <a:ext cx="4443412" cy="2495550"/>
          </a:xfrm>
          <a:prstGeom prst="rect">
            <a:avLst/>
          </a:prstGeom>
          <a:noFill/>
          <a:ln w="9525">
            <a:noFill/>
            <a:miter lim="800000"/>
            <a:headEnd/>
            <a:tailEnd/>
          </a:ln>
        </p:spPr>
      </p:pic>
      <p:pic>
        <p:nvPicPr>
          <p:cNvPr id="20486" name="Picture 3" descr="C:\Users\Алсу\Desktop\IMG-20180217-WA0010.jpg"/>
          <p:cNvPicPr>
            <a:picLocks noChangeAspect="1" noChangeArrowheads="1"/>
          </p:cNvPicPr>
          <p:nvPr/>
        </p:nvPicPr>
        <p:blipFill>
          <a:blip r:embed="rId4"/>
          <a:srcRect/>
          <a:stretch>
            <a:fillRect/>
          </a:stretch>
        </p:blipFill>
        <p:spPr bwMode="auto">
          <a:xfrm>
            <a:off x="4014788" y="4160838"/>
            <a:ext cx="4789487" cy="2690812"/>
          </a:xfrm>
          <a:prstGeom prst="rect">
            <a:avLst/>
          </a:prstGeom>
          <a:noFill/>
          <a:ln w="9525">
            <a:noFill/>
            <a:miter lim="800000"/>
            <a:headEnd/>
            <a:tailEnd/>
          </a:ln>
        </p:spPr>
      </p:pic>
      <p:pic>
        <p:nvPicPr>
          <p:cNvPr id="20487" name="Picture 4" descr="C:\Users\Алсу\фотолар\Camera\IMG_20170411_090430.jpg"/>
          <p:cNvPicPr>
            <a:picLocks noChangeAspect="1" noChangeArrowheads="1"/>
          </p:cNvPicPr>
          <p:nvPr/>
        </p:nvPicPr>
        <p:blipFill>
          <a:blip r:embed="rId5"/>
          <a:srcRect/>
          <a:stretch>
            <a:fillRect/>
          </a:stretch>
        </p:blipFill>
        <p:spPr bwMode="auto">
          <a:xfrm>
            <a:off x="5219700" y="1733550"/>
            <a:ext cx="2644775" cy="24018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p:txBody>
          <a:bodyPr/>
          <a:lstStyle/>
          <a:p>
            <a:pPr eaLnBrk="1" hangingPunct="1"/>
            <a:endParaRPr lang="ru-RU" smtClean="0"/>
          </a:p>
        </p:txBody>
      </p:sp>
      <p:sp>
        <p:nvSpPr>
          <p:cNvPr id="21506" name="Объект 2"/>
          <p:cNvSpPr>
            <a:spLocks noGrp="1"/>
          </p:cNvSpPr>
          <p:nvPr>
            <p:ph idx="1"/>
          </p:nvPr>
        </p:nvSpPr>
        <p:spPr/>
        <p:txBody>
          <a:bodyPr/>
          <a:lstStyle/>
          <a:p>
            <a:pPr eaLnBrk="1" hangingPunct="1"/>
            <a:endParaRPr lang="ru-RU" smtClean="0"/>
          </a:p>
        </p:txBody>
      </p:sp>
      <p:pic>
        <p:nvPicPr>
          <p:cNvPr id="21507" name="Picture 2" descr="C:\Users\Алсу\Desktop\пдд\0001-001-.png"/>
          <p:cNvPicPr>
            <a:picLocks noChangeAspect="1" noChangeArrowheads="1"/>
          </p:cNvPicPr>
          <p:nvPr/>
        </p:nvPicPr>
        <p:blipFill>
          <a:blip r:embed="rId2"/>
          <a:srcRect/>
          <a:stretch>
            <a:fillRect/>
          </a:stretch>
        </p:blipFill>
        <p:spPr bwMode="auto">
          <a:xfrm>
            <a:off x="-828675" y="-619125"/>
            <a:ext cx="10801350" cy="8096250"/>
          </a:xfrm>
          <a:prstGeom prst="rect">
            <a:avLst/>
          </a:prstGeom>
          <a:noFill/>
          <a:ln w="9525">
            <a:noFill/>
            <a:miter lim="800000"/>
            <a:headEnd/>
            <a:tailEnd/>
          </a:ln>
        </p:spPr>
      </p:pic>
      <p:sp>
        <p:nvSpPr>
          <p:cNvPr id="21508" name="Прямоугольник 3"/>
          <p:cNvSpPr>
            <a:spLocks noChangeArrowheads="1"/>
          </p:cNvSpPr>
          <p:nvPr/>
        </p:nvSpPr>
        <p:spPr bwMode="auto">
          <a:xfrm>
            <a:off x="323850" y="333375"/>
            <a:ext cx="7777163" cy="1630363"/>
          </a:xfrm>
          <a:prstGeom prst="rect">
            <a:avLst/>
          </a:prstGeom>
          <a:noFill/>
          <a:ln w="9525">
            <a:noFill/>
            <a:miter lim="800000"/>
            <a:headEnd/>
            <a:tailEnd/>
          </a:ln>
        </p:spPr>
        <p:txBody>
          <a:bodyPr>
            <a:spAutoFit/>
          </a:bodyPr>
          <a:lstStyle/>
          <a:p>
            <a:r>
              <a:rPr lang="ru-RU" altLang="ru-RU" sz="2000" b="1">
                <a:latin typeface="Times New Roman" pitchFamily="18" charset="0"/>
                <a:cs typeface="Times New Roman" pitchFamily="18" charset="0"/>
              </a:rPr>
              <a:t>            Балаларны урам, юл чаты төшенчәләре белән, яшь</a:t>
            </a:r>
            <a:r>
              <a:rPr lang="tt-RU" altLang="ru-RU" sz="2000" b="1">
                <a:latin typeface="Times New Roman" pitchFamily="18" charset="0"/>
                <a:cs typeface="Times New Roman" pitchFamily="18" charset="0"/>
              </a:rPr>
              <a:t> үзенчәлегенә карап юл билгеләре, транспорт төрләре аларның тавышлары белән таныштыралар (һава, су, җир, җәмәгат</a:t>
            </a:r>
            <a:r>
              <a:rPr lang="ru-RU" altLang="ru-RU" sz="2000" b="1">
                <a:latin typeface="Times New Roman" pitchFamily="18" charset="0"/>
                <a:cs typeface="Times New Roman" pitchFamily="18" charset="0"/>
              </a:rPr>
              <a:t>ь </a:t>
            </a:r>
            <a:r>
              <a:rPr lang="tt-RU" altLang="ru-RU" sz="2000" b="1">
                <a:latin typeface="Times New Roman" pitchFamily="18" charset="0"/>
                <a:cs typeface="Times New Roman" pitchFamily="18" charset="0"/>
              </a:rPr>
              <a:t>транспорты, җиңел һәм йөк машиналары, максус транспорт төрләре).</a:t>
            </a:r>
            <a:endParaRPr lang="ru-RU" sz="2000" b="1">
              <a:latin typeface="Times New Roman" pitchFamily="18" charset="0"/>
              <a:cs typeface="Times New Roman" pitchFamily="18" charset="0"/>
            </a:endParaRPr>
          </a:p>
        </p:txBody>
      </p:sp>
      <p:pic>
        <p:nvPicPr>
          <p:cNvPr id="21509" name="Picture 2" descr="C:\Users\Алсу\фотолар\фото пдд и нов год 18\IMG-20180217-WA0011.jpg"/>
          <p:cNvPicPr>
            <a:picLocks noChangeAspect="1" noChangeArrowheads="1"/>
          </p:cNvPicPr>
          <p:nvPr/>
        </p:nvPicPr>
        <p:blipFill>
          <a:blip r:embed="rId3"/>
          <a:srcRect/>
          <a:stretch>
            <a:fillRect/>
          </a:stretch>
        </p:blipFill>
        <p:spPr bwMode="auto">
          <a:xfrm>
            <a:off x="1303338" y="1963738"/>
            <a:ext cx="3663950" cy="2057400"/>
          </a:xfrm>
          <a:prstGeom prst="rect">
            <a:avLst/>
          </a:prstGeom>
          <a:noFill/>
          <a:ln w="9525">
            <a:noFill/>
            <a:miter lim="800000"/>
            <a:headEnd/>
            <a:tailEnd/>
          </a:ln>
        </p:spPr>
      </p:pic>
      <p:pic>
        <p:nvPicPr>
          <p:cNvPr id="21510" name="Picture 3" descr="C:\Users\Алсу\фотолар\фото пдд и нов год 18\IMG_20171128_110431.jpg"/>
          <p:cNvPicPr>
            <a:picLocks noChangeAspect="1" noChangeArrowheads="1"/>
          </p:cNvPicPr>
          <p:nvPr/>
        </p:nvPicPr>
        <p:blipFill>
          <a:blip r:embed="rId4"/>
          <a:srcRect/>
          <a:stretch>
            <a:fillRect/>
          </a:stretch>
        </p:blipFill>
        <p:spPr bwMode="auto">
          <a:xfrm>
            <a:off x="5076825" y="4013200"/>
            <a:ext cx="3611563" cy="2709863"/>
          </a:xfrm>
          <a:prstGeom prst="rect">
            <a:avLst/>
          </a:prstGeom>
          <a:noFill/>
          <a:ln w="9525">
            <a:noFill/>
            <a:miter lim="800000"/>
            <a:headEnd/>
            <a:tailEnd/>
          </a:ln>
        </p:spPr>
      </p:pic>
      <p:pic>
        <p:nvPicPr>
          <p:cNvPr id="21511" name="Picture 4" descr="C:\Users\Алсу\фотолар\фото пдд и нов год 18\IMG-20180207-WA0012.jpg"/>
          <p:cNvPicPr>
            <a:picLocks noChangeAspect="1" noChangeArrowheads="1"/>
          </p:cNvPicPr>
          <p:nvPr/>
        </p:nvPicPr>
        <p:blipFill>
          <a:blip r:embed="rId5"/>
          <a:srcRect/>
          <a:stretch>
            <a:fillRect/>
          </a:stretch>
        </p:blipFill>
        <p:spPr bwMode="auto">
          <a:xfrm>
            <a:off x="1908175" y="4197350"/>
            <a:ext cx="2914650" cy="2187575"/>
          </a:xfrm>
          <a:prstGeom prst="rect">
            <a:avLst/>
          </a:prstGeom>
          <a:noFill/>
          <a:ln w="9525">
            <a:noFill/>
            <a:miter lim="800000"/>
            <a:headEnd/>
            <a:tailEnd/>
          </a:ln>
        </p:spPr>
      </p:pic>
      <p:pic>
        <p:nvPicPr>
          <p:cNvPr id="21512" name="Picture 5" descr="C:\Users\Алсу\фотолар\DCIM1\IMG_20170710_074857.jpg"/>
          <p:cNvPicPr>
            <a:picLocks noChangeAspect="1" noChangeArrowheads="1"/>
          </p:cNvPicPr>
          <p:nvPr/>
        </p:nvPicPr>
        <p:blipFill>
          <a:blip r:embed="rId6"/>
          <a:srcRect/>
          <a:stretch>
            <a:fillRect/>
          </a:stretch>
        </p:blipFill>
        <p:spPr bwMode="auto">
          <a:xfrm>
            <a:off x="5076825" y="1611313"/>
            <a:ext cx="3167063" cy="237648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p:txBody>
          <a:bodyPr/>
          <a:lstStyle/>
          <a:p>
            <a:pPr eaLnBrk="1" hangingPunct="1"/>
            <a:endParaRPr lang="ru-RU" smtClean="0"/>
          </a:p>
        </p:txBody>
      </p:sp>
      <p:sp>
        <p:nvSpPr>
          <p:cNvPr id="22530" name="Объект 2"/>
          <p:cNvSpPr>
            <a:spLocks noGrp="1"/>
          </p:cNvSpPr>
          <p:nvPr>
            <p:ph idx="1"/>
          </p:nvPr>
        </p:nvSpPr>
        <p:spPr/>
        <p:txBody>
          <a:bodyPr/>
          <a:lstStyle/>
          <a:p>
            <a:pPr eaLnBrk="1" hangingPunct="1"/>
            <a:endParaRPr lang="ru-RU" smtClean="0"/>
          </a:p>
        </p:txBody>
      </p:sp>
      <p:pic>
        <p:nvPicPr>
          <p:cNvPr id="22531" name="Picture 2" descr="C:\Users\Алсу\Desktop\пдд\0001-001-.png"/>
          <p:cNvPicPr>
            <a:picLocks noChangeAspect="1" noChangeArrowheads="1"/>
          </p:cNvPicPr>
          <p:nvPr/>
        </p:nvPicPr>
        <p:blipFill>
          <a:blip r:embed="rId2"/>
          <a:srcRect/>
          <a:stretch>
            <a:fillRect/>
          </a:stretch>
        </p:blipFill>
        <p:spPr bwMode="auto">
          <a:xfrm>
            <a:off x="-828675" y="-619125"/>
            <a:ext cx="10801350" cy="8096250"/>
          </a:xfrm>
          <a:prstGeom prst="rect">
            <a:avLst/>
          </a:prstGeom>
          <a:noFill/>
          <a:ln w="9525">
            <a:noFill/>
            <a:miter lim="800000"/>
            <a:headEnd/>
            <a:tailEnd/>
          </a:ln>
        </p:spPr>
      </p:pic>
      <p:sp>
        <p:nvSpPr>
          <p:cNvPr id="22532" name="Прямоугольник 4"/>
          <p:cNvSpPr>
            <a:spLocks noChangeArrowheads="1"/>
          </p:cNvSpPr>
          <p:nvPr/>
        </p:nvSpPr>
        <p:spPr bwMode="auto">
          <a:xfrm>
            <a:off x="539750" y="0"/>
            <a:ext cx="7704138" cy="1631950"/>
          </a:xfrm>
          <a:prstGeom prst="rect">
            <a:avLst/>
          </a:prstGeom>
          <a:noFill/>
          <a:ln w="9525">
            <a:noFill/>
            <a:miter lim="800000"/>
            <a:headEnd/>
            <a:tailEnd/>
          </a:ln>
        </p:spPr>
        <p:txBody>
          <a:bodyPr>
            <a:spAutoFit/>
          </a:bodyPr>
          <a:lstStyle/>
          <a:p>
            <a:r>
              <a:rPr lang="ru-RU" sz="2000" b="1">
                <a:latin typeface="Times New Roman" pitchFamily="18" charset="0"/>
                <a:cs typeface="Times New Roman" pitchFamily="18" charset="0"/>
              </a:rPr>
              <a:t>        Тәрбиячеләр балаларга юл иминлеге кагыйдәләрен өйрәтүгә бик җитди карыйлар һәм үз куллары белән кызыклы, яңа төрле уеннар белән бакчабызны баеталар. </a:t>
            </a:r>
          </a:p>
          <a:p>
            <a:r>
              <a:rPr lang="tt-RU" sz="2000" b="1">
                <a:latin typeface="Times New Roman" pitchFamily="18" charset="0"/>
                <a:cs typeface="Times New Roman" pitchFamily="18" charset="0"/>
              </a:rPr>
              <a:t>  Дидактик уен “Ямаширмә урамнары буенча мавыктыргыч сәяхәт”</a:t>
            </a:r>
            <a:endParaRPr lang="ru-RU">
              <a:latin typeface="Calibri" pitchFamily="34" charset="0"/>
            </a:endParaRPr>
          </a:p>
        </p:txBody>
      </p:sp>
      <p:pic>
        <p:nvPicPr>
          <p:cNvPr id="22533" name="Picture 2"/>
          <p:cNvPicPr>
            <a:picLocks noChangeAspect="1" noChangeArrowheads="1"/>
          </p:cNvPicPr>
          <p:nvPr/>
        </p:nvPicPr>
        <p:blipFill>
          <a:blip r:embed="rId3"/>
          <a:srcRect/>
          <a:stretch>
            <a:fillRect/>
          </a:stretch>
        </p:blipFill>
        <p:spPr bwMode="auto">
          <a:xfrm>
            <a:off x="1522413" y="1484313"/>
            <a:ext cx="4248150" cy="3186112"/>
          </a:xfrm>
          <a:prstGeom prst="rect">
            <a:avLst/>
          </a:prstGeom>
          <a:noFill/>
          <a:ln w="9525">
            <a:noFill/>
            <a:miter lim="800000"/>
            <a:headEnd/>
            <a:tailEnd/>
          </a:ln>
        </p:spPr>
      </p:pic>
      <p:pic>
        <p:nvPicPr>
          <p:cNvPr id="22534" name="Picture 2"/>
          <p:cNvPicPr>
            <a:picLocks noChangeAspect="1" noChangeArrowheads="1"/>
          </p:cNvPicPr>
          <p:nvPr/>
        </p:nvPicPr>
        <p:blipFill>
          <a:blip r:embed="rId4"/>
          <a:srcRect/>
          <a:stretch>
            <a:fillRect/>
          </a:stretch>
        </p:blipFill>
        <p:spPr bwMode="auto">
          <a:xfrm>
            <a:off x="5867400" y="3228975"/>
            <a:ext cx="3049588" cy="356393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p:txBody>
          <a:bodyPr/>
          <a:lstStyle/>
          <a:p>
            <a:pPr eaLnBrk="1" hangingPunct="1"/>
            <a:endParaRPr lang="ru-RU" smtClean="0"/>
          </a:p>
        </p:txBody>
      </p:sp>
      <p:sp>
        <p:nvSpPr>
          <p:cNvPr id="23554" name="Объект 2"/>
          <p:cNvSpPr>
            <a:spLocks noGrp="1"/>
          </p:cNvSpPr>
          <p:nvPr>
            <p:ph idx="1"/>
          </p:nvPr>
        </p:nvSpPr>
        <p:spPr/>
        <p:txBody>
          <a:bodyPr/>
          <a:lstStyle/>
          <a:p>
            <a:pPr eaLnBrk="1" hangingPunct="1"/>
            <a:endParaRPr lang="ru-RU" smtClean="0"/>
          </a:p>
        </p:txBody>
      </p:sp>
      <p:pic>
        <p:nvPicPr>
          <p:cNvPr id="23555" name="Picture 2" descr="C:\Users\Алсу\Desktop\пдд\0001-001-.png"/>
          <p:cNvPicPr>
            <a:picLocks noChangeAspect="1" noChangeArrowheads="1"/>
          </p:cNvPicPr>
          <p:nvPr/>
        </p:nvPicPr>
        <p:blipFill>
          <a:blip r:embed="rId2"/>
          <a:srcRect/>
          <a:stretch>
            <a:fillRect/>
          </a:stretch>
        </p:blipFill>
        <p:spPr bwMode="auto">
          <a:xfrm>
            <a:off x="-828675" y="-619125"/>
            <a:ext cx="10801350" cy="8096250"/>
          </a:xfrm>
          <a:prstGeom prst="rect">
            <a:avLst/>
          </a:prstGeom>
          <a:noFill/>
          <a:ln w="9525">
            <a:noFill/>
            <a:miter lim="800000"/>
            <a:headEnd/>
            <a:tailEnd/>
          </a:ln>
        </p:spPr>
      </p:pic>
      <p:pic>
        <p:nvPicPr>
          <p:cNvPr id="23556" name="Picture 2"/>
          <p:cNvPicPr>
            <a:picLocks noChangeAspect="1" noChangeArrowheads="1"/>
          </p:cNvPicPr>
          <p:nvPr/>
        </p:nvPicPr>
        <p:blipFill>
          <a:blip r:embed="rId3"/>
          <a:srcRect/>
          <a:stretch>
            <a:fillRect/>
          </a:stretch>
        </p:blipFill>
        <p:spPr bwMode="auto">
          <a:xfrm>
            <a:off x="2195513" y="917575"/>
            <a:ext cx="3963987" cy="2973388"/>
          </a:xfrm>
          <a:prstGeom prst="rect">
            <a:avLst/>
          </a:prstGeom>
          <a:noFill/>
          <a:ln w="9525">
            <a:noFill/>
            <a:miter lim="800000"/>
            <a:headEnd/>
            <a:tailEnd/>
          </a:ln>
        </p:spPr>
      </p:pic>
      <p:sp>
        <p:nvSpPr>
          <p:cNvPr id="23557" name="Прямоугольник 3"/>
          <p:cNvSpPr>
            <a:spLocks noChangeArrowheads="1"/>
          </p:cNvSpPr>
          <p:nvPr/>
        </p:nvSpPr>
        <p:spPr bwMode="auto">
          <a:xfrm>
            <a:off x="971550" y="363538"/>
            <a:ext cx="6696075" cy="369887"/>
          </a:xfrm>
          <a:prstGeom prst="rect">
            <a:avLst/>
          </a:prstGeom>
          <a:noFill/>
          <a:ln w="9525">
            <a:noFill/>
            <a:miter lim="800000"/>
            <a:headEnd/>
            <a:tailEnd/>
          </a:ln>
        </p:spPr>
        <p:txBody>
          <a:bodyPr>
            <a:spAutoFit/>
          </a:bodyPr>
          <a:lstStyle/>
          <a:p>
            <a:r>
              <a:rPr lang="tt-RU" b="1">
                <a:latin typeface="Times New Roman" pitchFamily="18" charset="0"/>
                <a:cs typeface="Times New Roman" pitchFamily="18" charset="0"/>
              </a:rPr>
              <a:t>Дидактик уен “Юл билгеләрен төзе һәм әйт”</a:t>
            </a:r>
            <a:endParaRPr lang="ru-RU">
              <a:latin typeface="Calibri" pitchFamily="34" charset="0"/>
            </a:endParaRPr>
          </a:p>
        </p:txBody>
      </p:sp>
      <p:sp>
        <p:nvSpPr>
          <p:cNvPr id="23558" name="Прямоугольник 5"/>
          <p:cNvSpPr>
            <a:spLocks noChangeArrowheads="1"/>
          </p:cNvSpPr>
          <p:nvPr/>
        </p:nvSpPr>
        <p:spPr bwMode="auto">
          <a:xfrm>
            <a:off x="2195513" y="3865563"/>
            <a:ext cx="4572000" cy="369887"/>
          </a:xfrm>
          <a:prstGeom prst="rect">
            <a:avLst/>
          </a:prstGeom>
          <a:noFill/>
          <a:ln w="9525">
            <a:noFill/>
            <a:miter lim="800000"/>
            <a:headEnd/>
            <a:tailEnd/>
          </a:ln>
        </p:spPr>
        <p:txBody>
          <a:bodyPr>
            <a:spAutoFit/>
          </a:bodyPr>
          <a:lstStyle/>
          <a:p>
            <a:r>
              <a:rPr lang="tt-RU" b="1">
                <a:latin typeface="Times New Roman" pitchFamily="18" charset="0"/>
                <a:cs typeface="Times New Roman" pitchFamily="18" charset="0"/>
              </a:rPr>
              <a:t>Дидактик уен “Юл билгеләре”</a:t>
            </a:r>
            <a:endParaRPr lang="ru-RU">
              <a:latin typeface="Calibri" pitchFamily="34" charset="0"/>
            </a:endParaRPr>
          </a:p>
        </p:txBody>
      </p:sp>
      <p:pic>
        <p:nvPicPr>
          <p:cNvPr id="23559" name="Picture 2"/>
          <p:cNvPicPr>
            <a:picLocks noChangeAspect="1" noChangeArrowheads="1"/>
          </p:cNvPicPr>
          <p:nvPr/>
        </p:nvPicPr>
        <p:blipFill>
          <a:blip r:embed="rId4"/>
          <a:srcRect/>
          <a:stretch>
            <a:fillRect/>
          </a:stretch>
        </p:blipFill>
        <p:spPr bwMode="auto">
          <a:xfrm>
            <a:off x="2057400" y="4437063"/>
            <a:ext cx="4102100" cy="2290762"/>
          </a:xfrm>
          <a:prstGeom prst="rect">
            <a:avLst/>
          </a:prstGeom>
          <a:noFill/>
          <a:ln w="9525">
            <a:noFill/>
            <a:miter lim="800000"/>
            <a:headEnd/>
            <a:tailEnd/>
          </a:ln>
        </p:spPr>
      </p:pic>
      <p:pic>
        <p:nvPicPr>
          <p:cNvPr id="23560" name="Picture 3"/>
          <p:cNvPicPr>
            <a:picLocks noChangeAspect="1" noChangeArrowheads="1"/>
          </p:cNvPicPr>
          <p:nvPr/>
        </p:nvPicPr>
        <p:blipFill>
          <a:blip r:embed="rId5"/>
          <a:srcRect/>
          <a:stretch>
            <a:fillRect/>
          </a:stretch>
        </p:blipFill>
        <p:spPr bwMode="auto">
          <a:xfrm>
            <a:off x="6161088" y="4437063"/>
            <a:ext cx="2840037" cy="13684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pPr eaLnBrk="1" hangingPunct="1"/>
            <a:endParaRPr lang="ru-RU" smtClean="0"/>
          </a:p>
        </p:txBody>
      </p:sp>
      <p:sp>
        <p:nvSpPr>
          <p:cNvPr id="24578" name="Объект 2"/>
          <p:cNvSpPr>
            <a:spLocks noGrp="1"/>
          </p:cNvSpPr>
          <p:nvPr>
            <p:ph idx="1"/>
          </p:nvPr>
        </p:nvSpPr>
        <p:spPr/>
        <p:txBody>
          <a:bodyPr/>
          <a:lstStyle/>
          <a:p>
            <a:pPr eaLnBrk="1" hangingPunct="1"/>
            <a:endParaRPr lang="ru-RU" smtClean="0"/>
          </a:p>
        </p:txBody>
      </p:sp>
      <p:pic>
        <p:nvPicPr>
          <p:cNvPr id="24579" name="Picture 2" descr="C:\Users\Алсу\Desktop\пдд\0001-001-.png"/>
          <p:cNvPicPr>
            <a:picLocks noChangeAspect="1" noChangeArrowheads="1"/>
          </p:cNvPicPr>
          <p:nvPr/>
        </p:nvPicPr>
        <p:blipFill>
          <a:blip r:embed="rId2"/>
          <a:srcRect/>
          <a:stretch>
            <a:fillRect/>
          </a:stretch>
        </p:blipFill>
        <p:spPr bwMode="auto">
          <a:xfrm>
            <a:off x="-828675" y="-619125"/>
            <a:ext cx="10801350" cy="8096250"/>
          </a:xfrm>
          <a:prstGeom prst="rect">
            <a:avLst/>
          </a:prstGeom>
          <a:noFill/>
          <a:ln w="9525">
            <a:noFill/>
            <a:miter lim="800000"/>
            <a:headEnd/>
            <a:tailEnd/>
          </a:ln>
        </p:spPr>
      </p:pic>
      <p:pic>
        <p:nvPicPr>
          <p:cNvPr id="24580" name="Picture 2"/>
          <p:cNvPicPr>
            <a:picLocks noChangeAspect="1" noChangeArrowheads="1"/>
          </p:cNvPicPr>
          <p:nvPr/>
        </p:nvPicPr>
        <p:blipFill>
          <a:blip r:embed="rId3"/>
          <a:srcRect/>
          <a:stretch>
            <a:fillRect/>
          </a:stretch>
        </p:blipFill>
        <p:spPr bwMode="auto">
          <a:xfrm>
            <a:off x="395288" y="1268413"/>
            <a:ext cx="4392612" cy="2473325"/>
          </a:xfrm>
          <a:prstGeom prst="rect">
            <a:avLst/>
          </a:prstGeom>
          <a:noFill/>
          <a:ln w="9525">
            <a:noFill/>
            <a:miter lim="800000"/>
            <a:headEnd/>
            <a:tailEnd/>
          </a:ln>
        </p:spPr>
      </p:pic>
      <p:pic>
        <p:nvPicPr>
          <p:cNvPr id="24581" name="Picture 3"/>
          <p:cNvPicPr>
            <a:picLocks noChangeAspect="1" noChangeArrowheads="1"/>
          </p:cNvPicPr>
          <p:nvPr/>
        </p:nvPicPr>
        <p:blipFill>
          <a:blip r:embed="rId4"/>
          <a:srcRect/>
          <a:stretch>
            <a:fillRect/>
          </a:stretch>
        </p:blipFill>
        <p:spPr bwMode="auto">
          <a:xfrm>
            <a:off x="1743075" y="3783013"/>
            <a:ext cx="3444875" cy="2093912"/>
          </a:xfrm>
          <a:prstGeom prst="rect">
            <a:avLst/>
          </a:prstGeom>
          <a:noFill/>
          <a:ln w="9525">
            <a:noFill/>
            <a:miter lim="800000"/>
            <a:headEnd/>
            <a:tailEnd/>
          </a:ln>
        </p:spPr>
      </p:pic>
      <p:pic>
        <p:nvPicPr>
          <p:cNvPr id="24582" name="Picture 4"/>
          <p:cNvPicPr>
            <a:picLocks noChangeAspect="1" noChangeArrowheads="1"/>
          </p:cNvPicPr>
          <p:nvPr/>
        </p:nvPicPr>
        <p:blipFill>
          <a:blip r:embed="rId5"/>
          <a:srcRect/>
          <a:stretch>
            <a:fillRect/>
          </a:stretch>
        </p:blipFill>
        <p:spPr bwMode="auto">
          <a:xfrm>
            <a:off x="4427538" y="1309688"/>
            <a:ext cx="4129087" cy="2473325"/>
          </a:xfrm>
          <a:prstGeom prst="rect">
            <a:avLst/>
          </a:prstGeom>
          <a:noFill/>
          <a:ln w="9525">
            <a:noFill/>
            <a:miter lim="800000"/>
            <a:headEnd/>
            <a:tailEnd/>
          </a:ln>
        </p:spPr>
      </p:pic>
      <p:pic>
        <p:nvPicPr>
          <p:cNvPr id="24583" name="Picture 5"/>
          <p:cNvPicPr>
            <a:picLocks noChangeAspect="1" noChangeArrowheads="1"/>
          </p:cNvPicPr>
          <p:nvPr/>
        </p:nvPicPr>
        <p:blipFill>
          <a:blip r:embed="rId6"/>
          <a:srcRect/>
          <a:stretch>
            <a:fillRect/>
          </a:stretch>
        </p:blipFill>
        <p:spPr bwMode="auto">
          <a:xfrm>
            <a:off x="4524375" y="3773488"/>
            <a:ext cx="4032250" cy="2493962"/>
          </a:xfrm>
          <a:prstGeom prst="rect">
            <a:avLst/>
          </a:prstGeom>
          <a:noFill/>
          <a:ln w="9525">
            <a:noFill/>
            <a:miter lim="800000"/>
            <a:headEnd/>
            <a:tailEnd/>
          </a:ln>
        </p:spPr>
      </p:pic>
      <p:sp>
        <p:nvSpPr>
          <p:cNvPr id="24584" name="Прямоугольник 3"/>
          <p:cNvSpPr>
            <a:spLocks noChangeArrowheads="1"/>
          </p:cNvSpPr>
          <p:nvPr/>
        </p:nvSpPr>
        <p:spPr bwMode="auto">
          <a:xfrm>
            <a:off x="971550" y="765175"/>
            <a:ext cx="4329113" cy="368300"/>
          </a:xfrm>
          <a:prstGeom prst="rect">
            <a:avLst/>
          </a:prstGeom>
          <a:noFill/>
          <a:ln w="9525">
            <a:noFill/>
            <a:miter lim="800000"/>
            <a:headEnd/>
            <a:tailEnd/>
          </a:ln>
        </p:spPr>
        <p:txBody>
          <a:bodyPr>
            <a:spAutoFit/>
          </a:bodyPr>
          <a:lstStyle/>
          <a:p>
            <a:pPr algn="ctr"/>
            <a:r>
              <a:rPr lang="tt-RU" b="1">
                <a:latin typeface="Times New Roman" pitchFamily="18" charset="0"/>
                <a:cs typeface="Times New Roman" pitchFamily="18" charset="0"/>
              </a:rPr>
              <a:t>Макет “УРАМ”</a:t>
            </a:r>
            <a:endParaRPr lang="ru-RU">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p:txBody>
          <a:bodyPr/>
          <a:lstStyle/>
          <a:p>
            <a:pPr eaLnBrk="1" hangingPunct="1"/>
            <a:endParaRPr lang="ru-RU" smtClean="0"/>
          </a:p>
        </p:txBody>
      </p:sp>
      <p:sp>
        <p:nvSpPr>
          <p:cNvPr id="25602" name="Объект 2"/>
          <p:cNvSpPr>
            <a:spLocks noGrp="1"/>
          </p:cNvSpPr>
          <p:nvPr>
            <p:ph idx="1"/>
          </p:nvPr>
        </p:nvSpPr>
        <p:spPr/>
        <p:txBody>
          <a:bodyPr/>
          <a:lstStyle/>
          <a:p>
            <a:pPr eaLnBrk="1" hangingPunct="1"/>
            <a:endParaRPr lang="ru-RU" smtClean="0"/>
          </a:p>
        </p:txBody>
      </p:sp>
      <p:pic>
        <p:nvPicPr>
          <p:cNvPr id="25603" name="Picture 2" descr="C:\Users\Алсу\Desktop\пдд\0001-001-.png"/>
          <p:cNvPicPr>
            <a:picLocks noChangeAspect="1" noChangeArrowheads="1"/>
          </p:cNvPicPr>
          <p:nvPr/>
        </p:nvPicPr>
        <p:blipFill>
          <a:blip r:embed="rId2"/>
          <a:srcRect/>
          <a:stretch>
            <a:fillRect/>
          </a:stretch>
        </p:blipFill>
        <p:spPr bwMode="auto">
          <a:xfrm>
            <a:off x="-828675" y="-619125"/>
            <a:ext cx="10801350" cy="8096250"/>
          </a:xfrm>
          <a:prstGeom prst="rect">
            <a:avLst/>
          </a:prstGeom>
          <a:noFill/>
          <a:ln w="9525">
            <a:noFill/>
            <a:miter lim="800000"/>
            <a:headEnd/>
            <a:tailEnd/>
          </a:ln>
        </p:spPr>
      </p:pic>
      <p:pic>
        <p:nvPicPr>
          <p:cNvPr id="25604" name="Picture 2" descr="C:\Users\Алсу\Desktop\IMG_20180206_144310.jpg"/>
          <p:cNvPicPr>
            <a:picLocks noChangeAspect="1" noChangeArrowheads="1"/>
          </p:cNvPicPr>
          <p:nvPr/>
        </p:nvPicPr>
        <p:blipFill>
          <a:blip r:embed="rId3"/>
          <a:srcRect/>
          <a:stretch>
            <a:fillRect/>
          </a:stretch>
        </p:blipFill>
        <p:spPr bwMode="auto">
          <a:xfrm>
            <a:off x="4538663" y="1196975"/>
            <a:ext cx="3240087" cy="2430463"/>
          </a:xfrm>
          <a:prstGeom prst="rect">
            <a:avLst/>
          </a:prstGeom>
          <a:noFill/>
          <a:ln w="9525">
            <a:noFill/>
            <a:miter lim="800000"/>
            <a:headEnd/>
            <a:tailEnd/>
          </a:ln>
        </p:spPr>
      </p:pic>
      <p:pic>
        <p:nvPicPr>
          <p:cNvPr id="25605" name="Picture 3" descr="C:\Users\Алсу\Desktop\IMG_20180206_144349.jpg"/>
          <p:cNvPicPr>
            <a:picLocks noChangeAspect="1" noChangeArrowheads="1"/>
          </p:cNvPicPr>
          <p:nvPr/>
        </p:nvPicPr>
        <p:blipFill>
          <a:blip r:embed="rId4"/>
          <a:srcRect/>
          <a:stretch>
            <a:fillRect/>
          </a:stretch>
        </p:blipFill>
        <p:spPr bwMode="auto">
          <a:xfrm>
            <a:off x="611188" y="1196975"/>
            <a:ext cx="3208337" cy="2405063"/>
          </a:xfrm>
          <a:prstGeom prst="rect">
            <a:avLst/>
          </a:prstGeom>
          <a:noFill/>
          <a:ln w="9525">
            <a:noFill/>
            <a:miter lim="800000"/>
            <a:headEnd/>
            <a:tailEnd/>
          </a:ln>
        </p:spPr>
      </p:pic>
      <p:sp>
        <p:nvSpPr>
          <p:cNvPr id="25606" name="Прямоугольник 3"/>
          <p:cNvSpPr>
            <a:spLocks noChangeArrowheads="1"/>
          </p:cNvSpPr>
          <p:nvPr/>
        </p:nvSpPr>
        <p:spPr bwMode="auto">
          <a:xfrm>
            <a:off x="971550" y="692150"/>
            <a:ext cx="3071813" cy="369888"/>
          </a:xfrm>
          <a:prstGeom prst="rect">
            <a:avLst/>
          </a:prstGeom>
          <a:noFill/>
          <a:ln w="9525">
            <a:noFill/>
            <a:miter lim="800000"/>
            <a:headEnd/>
            <a:tailEnd/>
          </a:ln>
        </p:spPr>
        <p:txBody>
          <a:bodyPr wrap="none">
            <a:spAutoFit/>
          </a:bodyPr>
          <a:lstStyle/>
          <a:p>
            <a:r>
              <a:rPr lang="tt-RU" b="1">
                <a:latin typeface="Times New Roman" pitchFamily="18" charset="0"/>
                <a:cs typeface="Times New Roman" pitchFamily="18" charset="0"/>
              </a:rPr>
              <a:t>Дидактик уен “Дөрес җый”</a:t>
            </a:r>
            <a:endParaRPr lang="ru-RU">
              <a:latin typeface="Calibri" pitchFamily="34" charset="0"/>
            </a:endParaRPr>
          </a:p>
        </p:txBody>
      </p:sp>
      <p:sp>
        <p:nvSpPr>
          <p:cNvPr id="25607" name="Прямоугольник 6"/>
          <p:cNvSpPr>
            <a:spLocks noChangeArrowheads="1"/>
          </p:cNvSpPr>
          <p:nvPr/>
        </p:nvSpPr>
        <p:spPr bwMode="auto">
          <a:xfrm>
            <a:off x="2906713" y="3860800"/>
            <a:ext cx="1173162" cy="369888"/>
          </a:xfrm>
          <a:prstGeom prst="rect">
            <a:avLst/>
          </a:prstGeom>
          <a:noFill/>
          <a:ln w="9525">
            <a:noFill/>
            <a:miter lim="800000"/>
            <a:headEnd/>
            <a:tailEnd/>
          </a:ln>
        </p:spPr>
        <p:txBody>
          <a:bodyPr wrap="none">
            <a:spAutoFit/>
          </a:bodyPr>
          <a:lstStyle/>
          <a:p>
            <a:r>
              <a:rPr lang="tt-RU" b="1">
                <a:latin typeface="Times New Roman" pitchFamily="18" charset="0"/>
                <a:cs typeface="Times New Roman" pitchFamily="18" charset="0"/>
              </a:rPr>
              <a:t>ЛЭПБУК</a:t>
            </a:r>
            <a:endParaRPr lang="ru-RU">
              <a:latin typeface="Calibri" pitchFamily="34" charset="0"/>
            </a:endParaRPr>
          </a:p>
        </p:txBody>
      </p:sp>
      <p:pic>
        <p:nvPicPr>
          <p:cNvPr id="25608" name="Picture 5" descr="C:\Users\Алсу\Desktop\IMG_20180206_144015.jpg"/>
          <p:cNvPicPr>
            <a:picLocks noChangeAspect="1" noChangeArrowheads="1"/>
          </p:cNvPicPr>
          <p:nvPr/>
        </p:nvPicPr>
        <p:blipFill>
          <a:blip r:embed="rId5"/>
          <a:srcRect/>
          <a:stretch>
            <a:fillRect/>
          </a:stretch>
        </p:blipFill>
        <p:spPr bwMode="auto">
          <a:xfrm>
            <a:off x="1916113" y="4248150"/>
            <a:ext cx="1941512" cy="2589213"/>
          </a:xfrm>
          <a:prstGeom prst="rect">
            <a:avLst/>
          </a:prstGeom>
          <a:noFill/>
          <a:ln w="9525">
            <a:noFill/>
            <a:miter lim="800000"/>
            <a:headEnd/>
            <a:tailEnd/>
          </a:ln>
        </p:spPr>
      </p:pic>
      <p:pic>
        <p:nvPicPr>
          <p:cNvPr id="25609" name="Picture 6"/>
          <p:cNvPicPr>
            <a:picLocks noChangeAspect="1" noChangeArrowheads="1"/>
          </p:cNvPicPr>
          <p:nvPr/>
        </p:nvPicPr>
        <p:blipFill>
          <a:blip r:embed="rId6"/>
          <a:srcRect/>
          <a:stretch>
            <a:fillRect/>
          </a:stretch>
        </p:blipFill>
        <p:spPr bwMode="auto">
          <a:xfrm>
            <a:off x="4086225" y="4437063"/>
            <a:ext cx="4584700" cy="206692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379</TotalTime>
  <Words>707</Words>
  <Application>Microsoft Office PowerPoint</Application>
  <PresentationFormat>Экран (4:3)</PresentationFormat>
  <Paragraphs>54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Алсу</dc:creator>
  <cp:lastModifiedBy>Алия</cp:lastModifiedBy>
  <cp:revision>21</cp:revision>
  <cp:lastPrinted>2018-02-20T08:18:23Z</cp:lastPrinted>
  <dcterms:created xsi:type="dcterms:W3CDTF">2018-02-16T18:01:31Z</dcterms:created>
  <dcterms:modified xsi:type="dcterms:W3CDTF">2019-04-02T12:17:21Z</dcterms:modified>
</cp:coreProperties>
</file>